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58"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D1F5678-A2D3-491A-AFC8-77191D158668}"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1990C5-6F39-4946-B915-3FD7A164D04B}" type="slidenum">
              <a:rPr lang="en-US" smtClean="0"/>
              <a:t>‹#›</a:t>
            </a:fld>
            <a:endParaRPr lang="en-US"/>
          </a:p>
        </p:txBody>
      </p:sp>
    </p:spTree>
    <p:extLst>
      <p:ext uri="{BB962C8B-B14F-4D97-AF65-F5344CB8AC3E}">
        <p14:creationId xmlns:p14="http://schemas.microsoft.com/office/powerpoint/2010/main" val="1870434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1F5678-A2D3-491A-AFC8-77191D158668}"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1990C5-6F39-4946-B915-3FD7A164D04B}" type="slidenum">
              <a:rPr lang="en-US" smtClean="0"/>
              <a:t>‹#›</a:t>
            </a:fld>
            <a:endParaRPr lang="en-US"/>
          </a:p>
        </p:txBody>
      </p:sp>
    </p:spTree>
    <p:extLst>
      <p:ext uri="{BB962C8B-B14F-4D97-AF65-F5344CB8AC3E}">
        <p14:creationId xmlns:p14="http://schemas.microsoft.com/office/powerpoint/2010/main" val="1120493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1F5678-A2D3-491A-AFC8-77191D158668}"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1990C5-6F39-4946-B915-3FD7A164D04B}" type="slidenum">
              <a:rPr lang="en-US" smtClean="0"/>
              <a:t>‹#›</a:t>
            </a:fld>
            <a:endParaRPr lang="en-US"/>
          </a:p>
        </p:txBody>
      </p:sp>
    </p:spTree>
    <p:extLst>
      <p:ext uri="{BB962C8B-B14F-4D97-AF65-F5344CB8AC3E}">
        <p14:creationId xmlns:p14="http://schemas.microsoft.com/office/powerpoint/2010/main" val="4056395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1F5678-A2D3-491A-AFC8-77191D158668}"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1990C5-6F39-4946-B915-3FD7A164D04B}" type="slidenum">
              <a:rPr lang="en-US" smtClean="0"/>
              <a:t>‹#›</a:t>
            </a:fld>
            <a:endParaRPr lang="en-US"/>
          </a:p>
        </p:txBody>
      </p:sp>
    </p:spTree>
    <p:extLst>
      <p:ext uri="{BB962C8B-B14F-4D97-AF65-F5344CB8AC3E}">
        <p14:creationId xmlns:p14="http://schemas.microsoft.com/office/powerpoint/2010/main" val="142078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1F5678-A2D3-491A-AFC8-77191D158668}"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1990C5-6F39-4946-B915-3FD7A164D04B}" type="slidenum">
              <a:rPr lang="en-US" smtClean="0"/>
              <a:t>‹#›</a:t>
            </a:fld>
            <a:endParaRPr lang="en-US"/>
          </a:p>
        </p:txBody>
      </p:sp>
    </p:spTree>
    <p:extLst>
      <p:ext uri="{BB962C8B-B14F-4D97-AF65-F5344CB8AC3E}">
        <p14:creationId xmlns:p14="http://schemas.microsoft.com/office/powerpoint/2010/main" val="2179901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D1F5678-A2D3-491A-AFC8-77191D158668}" type="datetimeFigureOut">
              <a:rPr lang="en-US" smtClean="0"/>
              <a:t>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1990C5-6F39-4946-B915-3FD7A164D04B}" type="slidenum">
              <a:rPr lang="en-US" smtClean="0"/>
              <a:t>‹#›</a:t>
            </a:fld>
            <a:endParaRPr lang="en-US"/>
          </a:p>
        </p:txBody>
      </p:sp>
    </p:spTree>
    <p:extLst>
      <p:ext uri="{BB962C8B-B14F-4D97-AF65-F5344CB8AC3E}">
        <p14:creationId xmlns:p14="http://schemas.microsoft.com/office/powerpoint/2010/main" val="3603530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D1F5678-A2D3-491A-AFC8-77191D158668}" type="datetimeFigureOut">
              <a:rPr lang="en-US" smtClean="0"/>
              <a:t>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1990C5-6F39-4946-B915-3FD7A164D04B}" type="slidenum">
              <a:rPr lang="en-US" smtClean="0"/>
              <a:t>‹#›</a:t>
            </a:fld>
            <a:endParaRPr lang="en-US"/>
          </a:p>
        </p:txBody>
      </p:sp>
    </p:spTree>
    <p:extLst>
      <p:ext uri="{BB962C8B-B14F-4D97-AF65-F5344CB8AC3E}">
        <p14:creationId xmlns:p14="http://schemas.microsoft.com/office/powerpoint/2010/main" val="3248152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D1F5678-A2D3-491A-AFC8-77191D158668}" type="datetimeFigureOut">
              <a:rPr lang="en-US" smtClean="0"/>
              <a:t>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1990C5-6F39-4946-B915-3FD7A164D04B}" type="slidenum">
              <a:rPr lang="en-US" smtClean="0"/>
              <a:t>‹#›</a:t>
            </a:fld>
            <a:endParaRPr lang="en-US"/>
          </a:p>
        </p:txBody>
      </p:sp>
    </p:spTree>
    <p:extLst>
      <p:ext uri="{BB962C8B-B14F-4D97-AF65-F5344CB8AC3E}">
        <p14:creationId xmlns:p14="http://schemas.microsoft.com/office/powerpoint/2010/main" val="703048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1F5678-A2D3-491A-AFC8-77191D158668}" type="datetimeFigureOut">
              <a:rPr lang="en-US" smtClean="0"/>
              <a:t>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1990C5-6F39-4946-B915-3FD7A164D04B}" type="slidenum">
              <a:rPr lang="en-US" smtClean="0"/>
              <a:t>‹#›</a:t>
            </a:fld>
            <a:endParaRPr lang="en-US"/>
          </a:p>
        </p:txBody>
      </p:sp>
    </p:spTree>
    <p:extLst>
      <p:ext uri="{BB962C8B-B14F-4D97-AF65-F5344CB8AC3E}">
        <p14:creationId xmlns:p14="http://schemas.microsoft.com/office/powerpoint/2010/main" val="3473002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1F5678-A2D3-491A-AFC8-77191D158668}" type="datetimeFigureOut">
              <a:rPr lang="en-US" smtClean="0"/>
              <a:t>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1990C5-6F39-4946-B915-3FD7A164D04B}" type="slidenum">
              <a:rPr lang="en-US" smtClean="0"/>
              <a:t>‹#›</a:t>
            </a:fld>
            <a:endParaRPr lang="en-US"/>
          </a:p>
        </p:txBody>
      </p:sp>
    </p:spTree>
    <p:extLst>
      <p:ext uri="{BB962C8B-B14F-4D97-AF65-F5344CB8AC3E}">
        <p14:creationId xmlns:p14="http://schemas.microsoft.com/office/powerpoint/2010/main" val="1480863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1F5678-A2D3-491A-AFC8-77191D158668}" type="datetimeFigureOut">
              <a:rPr lang="en-US" smtClean="0"/>
              <a:t>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1990C5-6F39-4946-B915-3FD7A164D04B}" type="slidenum">
              <a:rPr lang="en-US" smtClean="0"/>
              <a:t>‹#›</a:t>
            </a:fld>
            <a:endParaRPr lang="en-US"/>
          </a:p>
        </p:txBody>
      </p:sp>
    </p:spTree>
    <p:extLst>
      <p:ext uri="{BB962C8B-B14F-4D97-AF65-F5344CB8AC3E}">
        <p14:creationId xmlns:p14="http://schemas.microsoft.com/office/powerpoint/2010/main" val="421756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1F5678-A2D3-491A-AFC8-77191D158668}" type="datetimeFigureOut">
              <a:rPr lang="en-US" smtClean="0"/>
              <a:t>1/4/2022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1990C5-6F39-4946-B915-3FD7A164D04B}" type="slidenum">
              <a:rPr lang="en-US" smtClean="0"/>
              <a:t>‹#›</a:t>
            </a:fld>
            <a:endParaRPr lang="en-US"/>
          </a:p>
        </p:txBody>
      </p:sp>
    </p:spTree>
    <p:extLst>
      <p:ext uri="{BB962C8B-B14F-4D97-AF65-F5344CB8AC3E}">
        <p14:creationId xmlns:p14="http://schemas.microsoft.com/office/powerpoint/2010/main" val="27552507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TV CAMERA SHOTS </a:t>
            </a:r>
            <a:endParaRPr lang="en-US" dirty="0"/>
          </a:p>
        </p:txBody>
      </p:sp>
      <p:sp>
        <p:nvSpPr>
          <p:cNvPr id="3" name="Subtitle 2"/>
          <p:cNvSpPr>
            <a:spLocks noGrp="1"/>
          </p:cNvSpPr>
          <p:nvPr>
            <p:ph type="subTitle" idx="1"/>
          </p:nvPr>
        </p:nvSpPr>
        <p:spPr/>
        <p:txBody>
          <a:bodyPr/>
          <a:lstStyle/>
          <a:p>
            <a:r>
              <a:rPr lang="en-US" dirty="0" smtClean="0"/>
              <a:t>The eye of a producer</a:t>
            </a:r>
            <a:endParaRPr lang="en-US" dirty="0"/>
          </a:p>
        </p:txBody>
      </p:sp>
    </p:spTree>
    <p:extLst>
      <p:ext uri="{BB962C8B-B14F-4D97-AF65-F5344CB8AC3E}">
        <p14:creationId xmlns:p14="http://schemas.microsoft.com/office/powerpoint/2010/main" val="12689314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a:t>
            </a:r>
            <a:endParaRPr lang="en-US" dirty="0"/>
          </a:p>
        </p:txBody>
      </p:sp>
      <p:sp>
        <p:nvSpPr>
          <p:cNvPr id="3" name="Content Placeholder 2"/>
          <p:cNvSpPr>
            <a:spLocks noGrp="1"/>
          </p:cNvSpPr>
          <p:nvPr>
            <p:ph idx="1"/>
          </p:nvPr>
        </p:nvSpPr>
        <p:spPr/>
        <p:txBody>
          <a:bodyPr/>
          <a:lstStyle/>
          <a:p>
            <a:r>
              <a:rPr lang="en-US" dirty="0" smtClean="0"/>
              <a:t>Differentiate between Camera angles and Distance</a:t>
            </a:r>
            <a:endParaRPr lang="en-US" dirty="0"/>
          </a:p>
        </p:txBody>
      </p:sp>
    </p:spTree>
    <p:extLst>
      <p:ext uri="{BB962C8B-B14F-4D97-AF65-F5344CB8AC3E}">
        <p14:creationId xmlns:p14="http://schemas.microsoft.com/office/powerpoint/2010/main" val="4134815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SHOTS</a:t>
            </a:r>
            <a:endParaRPr lang="en-US" dirty="0"/>
          </a:p>
        </p:txBody>
      </p:sp>
      <p:pic>
        <p:nvPicPr>
          <p:cNvPr id="2050" name="Picture 2" descr="C:\Users\Sameer Mbaraka\Desktop\ass1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447800"/>
            <a:ext cx="6096000" cy="41871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11167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ANGLE</a:t>
            </a:r>
            <a:endParaRPr lang="en-US" dirty="0"/>
          </a:p>
        </p:txBody>
      </p:sp>
      <p:pic>
        <p:nvPicPr>
          <p:cNvPr id="3074" name="Picture 2" descr="C:\Users\Sameer Mbaraka\Desktop\sas1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447800"/>
            <a:ext cx="6324600"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66424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00400" y="2895600"/>
            <a:ext cx="2917209" cy="769441"/>
          </a:xfrm>
          <a:prstGeom prst="rect">
            <a:avLst/>
          </a:prstGeom>
          <a:noFill/>
        </p:spPr>
        <p:txBody>
          <a:bodyPr wrap="none" rtlCol="0">
            <a:spAutoFit/>
          </a:bodyPr>
          <a:lstStyle/>
          <a:p>
            <a:r>
              <a:rPr lang="en-US" sz="4400" dirty="0" smtClean="0"/>
              <a:t>THANK YOU</a:t>
            </a:r>
            <a:endParaRPr lang="en-US" sz="4400" dirty="0"/>
          </a:p>
        </p:txBody>
      </p:sp>
    </p:spTree>
    <p:extLst>
      <p:ext uri="{BB962C8B-B14F-4D97-AF65-F5344CB8AC3E}">
        <p14:creationId xmlns:p14="http://schemas.microsoft.com/office/powerpoint/2010/main" val="2688575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i="0" dirty="0" smtClean="0">
                <a:solidFill>
                  <a:srgbClr val="333333"/>
                </a:solidFill>
                <a:effectLst/>
                <a:latin typeface="Droid Sans"/>
              </a:rPr>
              <a:t>TV Camera Shots</a:t>
            </a:r>
            <a:endParaRPr lang="en-US" sz="3600" dirty="0"/>
          </a:p>
        </p:txBody>
      </p:sp>
      <p:sp>
        <p:nvSpPr>
          <p:cNvPr id="3" name="Content Placeholder 2"/>
          <p:cNvSpPr>
            <a:spLocks noGrp="1"/>
          </p:cNvSpPr>
          <p:nvPr>
            <p:ph idx="1"/>
          </p:nvPr>
        </p:nvSpPr>
        <p:spPr/>
        <p:txBody>
          <a:bodyPr/>
          <a:lstStyle/>
          <a:p>
            <a:pPr fontAlgn="base"/>
            <a:r>
              <a:rPr lang="en-US" dirty="0"/>
              <a:t>The camera works on the principal of human eye and it shows what all the human eye watches through its lens. The eye retains the image for 1/16 second while the camera works at the speed of 25 frames per second and that’s why the fractions of frames or pictures seem to be moving on the screen.</a:t>
            </a:r>
          </a:p>
          <a:p>
            <a:pPr marL="0" indent="0" fontAlgn="base">
              <a:buNone/>
            </a:pPr>
            <a:endParaRPr lang="en-US" dirty="0"/>
          </a:p>
          <a:p>
            <a:endParaRPr lang="en-US" dirty="0"/>
          </a:p>
        </p:txBody>
      </p:sp>
    </p:spTree>
    <p:extLst>
      <p:ext uri="{BB962C8B-B14F-4D97-AF65-F5344CB8AC3E}">
        <p14:creationId xmlns:p14="http://schemas.microsoft.com/office/powerpoint/2010/main" val="1549013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i="0" dirty="0" smtClean="0">
                <a:solidFill>
                  <a:srgbClr val="333333"/>
                </a:solidFill>
                <a:effectLst/>
                <a:latin typeface="Droid Sans"/>
              </a:rPr>
              <a:t>Camera functions</a:t>
            </a:r>
            <a:endParaRPr lang="en-US" dirty="0"/>
          </a:p>
        </p:txBody>
      </p:sp>
      <p:sp>
        <p:nvSpPr>
          <p:cNvPr id="3" name="Content Placeholder 2"/>
          <p:cNvSpPr>
            <a:spLocks noGrp="1"/>
          </p:cNvSpPr>
          <p:nvPr>
            <p:ph idx="1"/>
          </p:nvPr>
        </p:nvSpPr>
        <p:spPr/>
        <p:txBody>
          <a:bodyPr/>
          <a:lstStyle/>
          <a:p>
            <a:r>
              <a:rPr lang="en-US" b="0" i="0" dirty="0" smtClean="0">
                <a:solidFill>
                  <a:srgbClr val="333333"/>
                </a:solidFill>
                <a:effectLst/>
                <a:latin typeface="Droid Sans"/>
              </a:rPr>
              <a:t>The camera can be utilized as per the requirement of the shot, situation of the programs and the mood of the scene. There are following camera functions generally used in television productions.</a:t>
            </a:r>
            <a:endParaRPr lang="en-US" dirty="0"/>
          </a:p>
        </p:txBody>
      </p:sp>
    </p:spTree>
    <p:extLst>
      <p:ext uri="{BB962C8B-B14F-4D97-AF65-F5344CB8AC3E}">
        <p14:creationId xmlns:p14="http://schemas.microsoft.com/office/powerpoint/2010/main" val="744735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0" dirty="0" smtClean="0">
                <a:solidFill>
                  <a:srgbClr val="333333"/>
                </a:solidFill>
                <a:effectLst/>
                <a:latin typeface="Droid Sans"/>
              </a:rPr>
              <a:t>Movement of lens of camera</a:t>
            </a:r>
            <a:endParaRPr lang="en-US" dirty="0"/>
          </a:p>
        </p:txBody>
      </p:sp>
      <p:sp>
        <p:nvSpPr>
          <p:cNvPr id="3" name="Content Placeholder 2"/>
          <p:cNvSpPr>
            <a:spLocks noGrp="1"/>
          </p:cNvSpPr>
          <p:nvPr>
            <p:ph idx="1"/>
          </p:nvPr>
        </p:nvSpPr>
        <p:spPr>
          <a:xfrm>
            <a:off x="457200" y="1600201"/>
            <a:ext cx="8229600" cy="1143000"/>
          </a:xfrm>
        </p:spPr>
        <p:txBody>
          <a:bodyPr/>
          <a:lstStyle/>
          <a:p>
            <a:r>
              <a:rPr lang="en-US" b="0" i="0" dirty="0" smtClean="0">
                <a:solidFill>
                  <a:srgbClr val="333333"/>
                </a:solidFill>
                <a:effectLst/>
                <a:latin typeface="Droid Sans"/>
              </a:rPr>
              <a:t>During this technique only lens of the camera is moved</a:t>
            </a:r>
            <a:endParaRPr lang="en-US" dirty="0"/>
          </a:p>
        </p:txBody>
      </p:sp>
      <p:pic>
        <p:nvPicPr>
          <p:cNvPr id="1026" name="Picture 2" descr="C:\Users\Sameer Mbaraka\Desktop\PC310202_DxO1200.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4600" y="3243263"/>
            <a:ext cx="4430713" cy="2743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7355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0" dirty="0" smtClean="0">
                <a:solidFill>
                  <a:srgbClr val="333333"/>
                </a:solidFill>
                <a:effectLst/>
                <a:latin typeface="Droid Sans"/>
              </a:rPr>
              <a:t>Movement of lens of camera</a:t>
            </a:r>
            <a:endParaRPr lang="en-US" dirty="0"/>
          </a:p>
        </p:txBody>
      </p:sp>
      <p:sp>
        <p:nvSpPr>
          <p:cNvPr id="3" name="Content Placeholder 2"/>
          <p:cNvSpPr>
            <a:spLocks noGrp="1"/>
          </p:cNvSpPr>
          <p:nvPr>
            <p:ph idx="1"/>
          </p:nvPr>
        </p:nvSpPr>
        <p:spPr/>
        <p:txBody>
          <a:bodyPr>
            <a:normAutofit lnSpcReduction="10000"/>
          </a:bodyPr>
          <a:lstStyle/>
          <a:p>
            <a:pPr fontAlgn="base"/>
            <a:r>
              <a:rPr lang="en-US" b="1" i="0" dirty="0" smtClean="0">
                <a:solidFill>
                  <a:srgbClr val="333333"/>
                </a:solidFill>
                <a:effectLst/>
                <a:latin typeface="inherit"/>
              </a:rPr>
              <a:t>Zoom in</a:t>
            </a:r>
            <a:endParaRPr lang="en-US" b="0" i="0" dirty="0" smtClean="0">
              <a:solidFill>
                <a:srgbClr val="333333"/>
              </a:solidFill>
              <a:effectLst/>
              <a:latin typeface="Droid Sans"/>
            </a:endParaRPr>
          </a:p>
          <a:p>
            <a:pPr fontAlgn="base"/>
            <a:r>
              <a:rPr lang="en-US" b="0" i="0" dirty="0" smtClean="0">
                <a:solidFill>
                  <a:srgbClr val="333333"/>
                </a:solidFill>
                <a:effectLst/>
                <a:latin typeface="Droid Sans"/>
              </a:rPr>
              <a:t>Image coming close to viewer</a:t>
            </a:r>
          </a:p>
          <a:p>
            <a:pPr fontAlgn="base"/>
            <a:r>
              <a:rPr lang="en-US" b="1" i="0" dirty="0" smtClean="0">
                <a:solidFill>
                  <a:srgbClr val="333333"/>
                </a:solidFill>
                <a:effectLst/>
                <a:latin typeface="inherit"/>
              </a:rPr>
              <a:t>Zoom out</a:t>
            </a:r>
            <a:endParaRPr lang="en-US" b="0" i="0" dirty="0" smtClean="0">
              <a:solidFill>
                <a:srgbClr val="333333"/>
              </a:solidFill>
              <a:effectLst/>
              <a:latin typeface="Droid Sans"/>
            </a:endParaRPr>
          </a:p>
          <a:p>
            <a:pPr fontAlgn="base"/>
            <a:r>
              <a:rPr lang="en-US" b="0" i="0" dirty="0" smtClean="0">
                <a:solidFill>
                  <a:srgbClr val="333333"/>
                </a:solidFill>
                <a:effectLst/>
                <a:latin typeface="Droid Sans"/>
              </a:rPr>
              <a:t>Image going away from the viewer</a:t>
            </a:r>
          </a:p>
          <a:p>
            <a:pPr fontAlgn="base"/>
            <a:r>
              <a:rPr lang="en-US" b="1" i="0" dirty="0" smtClean="0">
                <a:solidFill>
                  <a:srgbClr val="333333"/>
                </a:solidFill>
                <a:effectLst/>
                <a:latin typeface="inherit"/>
              </a:rPr>
              <a:t>Focus</a:t>
            </a:r>
            <a:endParaRPr lang="en-US" b="0" i="0" dirty="0" smtClean="0">
              <a:solidFill>
                <a:srgbClr val="333333"/>
              </a:solidFill>
              <a:effectLst/>
              <a:latin typeface="Droid Sans"/>
            </a:endParaRPr>
          </a:p>
          <a:p>
            <a:pPr fontAlgn="base"/>
            <a:r>
              <a:rPr lang="en-US" b="0" i="0" dirty="0" smtClean="0">
                <a:solidFill>
                  <a:srgbClr val="333333"/>
                </a:solidFill>
                <a:effectLst/>
                <a:latin typeface="Droid Sans"/>
              </a:rPr>
              <a:t>Image becoming sharp</a:t>
            </a:r>
          </a:p>
          <a:p>
            <a:pPr fontAlgn="base"/>
            <a:r>
              <a:rPr lang="en-US" b="1" i="0" dirty="0" smtClean="0">
                <a:solidFill>
                  <a:srgbClr val="333333"/>
                </a:solidFill>
                <a:effectLst/>
                <a:latin typeface="inherit"/>
              </a:rPr>
              <a:t>Defocus</a:t>
            </a:r>
            <a:endParaRPr lang="en-US" b="0" i="0" dirty="0" smtClean="0">
              <a:solidFill>
                <a:srgbClr val="333333"/>
              </a:solidFill>
              <a:effectLst/>
              <a:latin typeface="Droid Sans"/>
            </a:endParaRPr>
          </a:p>
          <a:p>
            <a:pPr fontAlgn="base"/>
            <a:r>
              <a:rPr lang="en-US" b="0" i="0" dirty="0" smtClean="0">
                <a:solidFill>
                  <a:srgbClr val="333333"/>
                </a:solidFill>
                <a:effectLst/>
                <a:latin typeface="Droid Sans"/>
              </a:rPr>
              <a:t>Image getting blur</a:t>
            </a:r>
          </a:p>
          <a:p>
            <a:endParaRPr lang="en-US" dirty="0"/>
          </a:p>
        </p:txBody>
      </p:sp>
    </p:spTree>
    <p:extLst>
      <p:ext uri="{BB962C8B-B14F-4D97-AF65-F5344CB8AC3E}">
        <p14:creationId xmlns:p14="http://schemas.microsoft.com/office/powerpoint/2010/main" val="1053470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0" dirty="0" smtClean="0">
                <a:solidFill>
                  <a:srgbClr val="333333"/>
                </a:solidFill>
                <a:effectLst/>
                <a:latin typeface="Droid Sans"/>
              </a:rPr>
              <a:t>Movement of camera itself</a:t>
            </a:r>
            <a:endParaRPr lang="en-US" dirty="0"/>
          </a:p>
        </p:txBody>
      </p:sp>
      <p:sp>
        <p:nvSpPr>
          <p:cNvPr id="3" name="Content Placeholder 2"/>
          <p:cNvSpPr>
            <a:spLocks noGrp="1"/>
          </p:cNvSpPr>
          <p:nvPr>
            <p:ph idx="1"/>
          </p:nvPr>
        </p:nvSpPr>
        <p:spPr/>
        <p:txBody>
          <a:bodyPr/>
          <a:lstStyle/>
          <a:p>
            <a:r>
              <a:rPr lang="en-US" b="0" i="0" dirty="0" smtClean="0">
                <a:solidFill>
                  <a:srgbClr val="333333"/>
                </a:solidFill>
                <a:effectLst/>
                <a:latin typeface="Droid Sans"/>
              </a:rPr>
              <a:t>During this technique camera it is moved</a:t>
            </a:r>
            <a:endParaRPr lang="en-US" dirty="0"/>
          </a:p>
        </p:txBody>
      </p:sp>
    </p:spTree>
    <p:extLst>
      <p:ext uri="{BB962C8B-B14F-4D97-AF65-F5344CB8AC3E}">
        <p14:creationId xmlns:p14="http://schemas.microsoft.com/office/powerpoint/2010/main" val="3470206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0" dirty="0" smtClean="0">
                <a:solidFill>
                  <a:srgbClr val="333333"/>
                </a:solidFill>
                <a:effectLst/>
                <a:latin typeface="Droid Sans"/>
              </a:rPr>
              <a:t>Movement of camera itself</a:t>
            </a:r>
            <a:endParaRPr lang="en-US" dirty="0"/>
          </a:p>
        </p:txBody>
      </p:sp>
      <p:sp>
        <p:nvSpPr>
          <p:cNvPr id="3" name="Content Placeholder 2"/>
          <p:cNvSpPr>
            <a:spLocks noGrp="1"/>
          </p:cNvSpPr>
          <p:nvPr>
            <p:ph idx="1"/>
          </p:nvPr>
        </p:nvSpPr>
        <p:spPr/>
        <p:txBody>
          <a:bodyPr>
            <a:normAutofit lnSpcReduction="10000"/>
          </a:bodyPr>
          <a:lstStyle/>
          <a:p>
            <a:pPr fontAlgn="base"/>
            <a:r>
              <a:rPr lang="en-US" b="1" dirty="0"/>
              <a:t>Pan right</a:t>
            </a:r>
            <a:endParaRPr lang="en-US" dirty="0"/>
          </a:p>
          <a:p>
            <a:pPr fontAlgn="base"/>
            <a:r>
              <a:rPr lang="en-US" dirty="0"/>
              <a:t>Camera is moved towards right side</a:t>
            </a:r>
          </a:p>
          <a:p>
            <a:pPr fontAlgn="base"/>
            <a:r>
              <a:rPr lang="en-US" b="1" dirty="0"/>
              <a:t>Pan left</a:t>
            </a:r>
            <a:endParaRPr lang="en-US" dirty="0"/>
          </a:p>
          <a:p>
            <a:pPr fontAlgn="base"/>
            <a:r>
              <a:rPr lang="en-US" dirty="0"/>
              <a:t>Camera is moved towards left side</a:t>
            </a:r>
          </a:p>
          <a:p>
            <a:pPr fontAlgn="base"/>
            <a:r>
              <a:rPr lang="en-US" b="1" dirty="0"/>
              <a:t>Tilt up</a:t>
            </a:r>
            <a:endParaRPr lang="en-US" dirty="0"/>
          </a:p>
          <a:p>
            <a:pPr fontAlgn="base"/>
            <a:r>
              <a:rPr lang="en-US" dirty="0"/>
              <a:t>Camera is moved upwards</a:t>
            </a:r>
          </a:p>
          <a:p>
            <a:pPr fontAlgn="base"/>
            <a:r>
              <a:rPr lang="en-US" b="1" dirty="0"/>
              <a:t>Tilt down</a:t>
            </a:r>
            <a:endParaRPr lang="en-US" dirty="0"/>
          </a:p>
          <a:p>
            <a:pPr fontAlgn="base"/>
            <a:r>
              <a:rPr lang="en-US" dirty="0"/>
              <a:t>Camera is moved downwards</a:t>
            </a:r>
          </a:p>
          <a:p>
            <a:endParaRPr lang="en-US" dirty="0"/>
          </a:p>
        </p:txBody>
      </p:sp>
    </p:spTree>
    <p:extLst>
      <p:ext uri="{BB962C8B-B14F-4D97-AF65-F5344CB8AC3E}">
        <p14:creationId xmlns:p14="http://schemas.microsoft.com/office/powerpoint/2010/main" val="3473810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i="0" dirty="0" smtClean="0">
                <a:solidFill>
                  <a:srgbClr val="333333"/>
                </a:solidFill>
                <a:effectLst/>
                <a:latin typeface="Droid Sans"/>
              </a:rPr>
              <a:t>Movement of camera with tripod</a:t>
            </a:r>
            <a:endParaRPr lang="en-US" dirty="0"/>
          </a:p>
        </p:txBody>
      </p:sp>
      <p:sp>
        <p:nvSpPr>
          <p:cNvPr id="3" name="Content Placeholder 2"/>
          <p:cNvSpPr>
            <a:spLocks noGrp="1"/>
          </p:cNvSpPr>
          <p:nvPr>
            <p:ph idx="1"/>
          </p:nvPr>
        </p:nvSpPr>
        <p:spPr/>
        <p:txBody>
          <a:bodyPr/>
          <a:lstStyle/>
          <a:p>
            <a:r>
              <a:rPr lang="en-US" b="1" i="0" dirty="0" smtClean="0">
                <a:solidFill>
                  <a:srgbClr val="333333"/>
                </a:solidFill>
                <a:effectLst/>
                <a:latin typeface="Droid Sans"/>
              </a:rPr>
              <a:t>During this technique the camera is moved with the pedestal or tripod leaving its place as well.</a:t>
            </a:r>
            <a:endParaRPr lang="en-US" dirty="0"/>
          </a:p>
        </p:txBody>
      </p:sp>
    </p:spTree>
    <p:extLst>
      <p:ext uri="{BB962C8B-B14F-4D97-AF65-F5344CB8AC3E}">
        <p14:creationId xmlns:p14="http://schemas.microsoft.com/office/powerpoint/2010/main" val="31235324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i="0" dirty="0" smtClean="0">
                <a:solidFill>
                  <a:srgbClr val="333333"/>
                </a:solidFill>
                <a:effectLst/>
                <a:latin typeface="Droid Sans"/>
              </a:rPr>
              <a:t>Movement of camera with tripod</a:t>
            </a:r>
            <a:endParaRPr lang="en-US" dirty="0"/>
          </a:p>
        </p:txBody>
      </p:sp>
      <p:sp>
        <p:nvSpPr>
          <p:cNvPr id="3" name="Content Placeholder 2"/>
          <p:cNvSpPr>
            <a:spLocks noGrp="1"/>
          </p:cNvSpPr>
          <p:nvPr>
            <p:ph idx="1"/>
          </p:nvPr>
        </p:nvSpPr>
        <p:spPr/>
        <p:txBody>
          <a:bodyPr>
            <a:normAutofit fontScale="92500" lnSpcReduction="10000"/>
          </a:bodyPr>
          <a:lstStyle/>
          <a:p>
            <a:pPr fontAlgn="base"/>
            <a:r>
              <a:rPr lang="en-US" b="1" i="0" dirty="0" smtClean="0">
                <a:solidFill>
                  <a:srgbClr val="333333"/>
                </a:solidFill>
                <a:effectLst/>
                <a:latin typeface="inherit"/>
              </a:rPr>
              <a:t>Dolly in</a:t>
            </a:r>
            <a:endParaRPr lang="en-US" b="0" i="0" dirty="0" smtClean="0">
              <a:solidFill>
                <a:srgbClr val="333333"/>
              </a:solidFill>
              <a:effectLst/>
              <a:latin typeface="Droid Sans"/>
            </a:endParaRPr>
          </a:p>
          <a:p>
            <a:pPr fontAlgn="base"/>
            <a:r>
              <a:rPr lang="en-US" b="0" i="0" dirty="0" smtClean="0">
                <a:solidFill>
                  <a:srgbClr val="333333"/>
                </a:solidFill>
                <a:effectLst/>
                <a:latin typeface="Droid Sans"/>
              </a:rPr>
              <a:t>Camera is moved close to the object</a:t>
            </a:r>
          </a:p>
          <a:p>
            <a:pPr fontAlgn="base"/>
            <a:r>
              <a:rPr lang="en-US" b="1" i="0" dirty="0" smtClean="0">
                <a:solidFill>
                  <a:srgbClr val="333333"/>
                </a:solidFill>
                <a:effectLst/>
                <a:latin typeface="inherit"/>
              </a:rPr>
              <a:t>Dolly out</a:t>
            </a:r>
            <a:endParaRPr lang="en-US" b="0" i="0" dirty="0" smtClean="0">
              <a:solidFill>
                <a:srgbClr val="333333"/>
              </a:solidFill>
              <a:effectLst/>
              <a:latin typeface="Droid Sans"/>
            </a:endParaRPr>
          </a:p>
          <a:p>
            <a:pPr fontAlgn="base"/>
            <a:r>
              <a:rPr lang="en-US" b="0" i="0" dirty="0" smtClean="0">
                <a:solidFill>
                  <a:srgbClr val="333333"/>
                </a:solidFill>
                <a:effectLst/>
                <a:latin typeface="Droid Sans"/>
              </a:rPr>
              <a:t>Camera is moved away from the object</a:t>
            </a:r>
          </a:p>
          <a:p>
            <a:pPr fontAlgn="base"/>
            <a:r>
              <a:rPr lang="en-US" b="1" i="0" dirty="0" smtClean="0">
                <a:solidFill>
                  <a:srgbClr val="333333"/>
                </a:solidFill>
                <a:effectLst/>
                <a:latin typeface="inherit"/>
              </a:rPr>
              <a:t>Track right</a:t>
            </a:r>
            <a:endParaRPr lang="en-US" b="0" i="0" dirty="0" smtClean="0">
              <a:solidFill>
                <a:srgbClr val="333333"/>
              </a:solidFill>
              <a:effectLst/>
              <a:latin typeface="Droid Sans"/>
            </a:endParaRPr>
          </a:p>
          <a:p>
            <a:pPr fontAlgn="base"/>
            <a:r>
              <a:rPr lang="en-US" b="0" i="0" dirty="0" smtClean="0">
                <a:solidFill>
                  <a:srgbClr val="333333"/>
                </a:solidFill>
                <a:effectLst/>
                <a:latin typeface="Droid Sans"/>
              </a:rPr>
              <a:t>Camera is moved to the right side of the object</a:t>
            </a:r>
          </a:p>
          <a:p>
            <a:pPr fontAlgn="base"/>
            <a:r>
              <a:rPr lang="en-US" b="1" i="0" dirty="0" smtClean="0">
                <a:solidFill>
                  <a:srgbClr val="333333"/>
                </a:solidFill>
                <a:effectLst/>
                <a:latin typeface="inherit"/>
              </a:rPr>
              <a:t>Track left</a:t>
            </a:r>
            <a:endParaRPr lang="en-US" b="0" i="0" dirty="0" smtClean="0">
              <a:solidFill>
                <a:srgbClr val="333333"/>
              </a:solidFill>
              <a:effectLst/>
              <a:latin typeface="Droid Sans"/>
            </a:endParaRPr>
          </a:p>
          <a:p>
            <a:pPr fontAlgn="base"/>
            <a:r>
              <a:rPr lang="en-US" b="0" i="0" dirty="0" smtClean="0">
                <a:solidFill>
                  <a:srgbClr val="333333"/>
                </a:solidFill>
                <a:effectLst/>
                <a:latin typeface="Droid Sans"/>
              </a:rPr>
              <a:t>Camera is moved to the left side of the object</a:t>
            </a:r>
          </a:p>
          <a:p>
            <a:endParaRPr lang="en-US" dirty="0"/>
          </a:p>
        </p:txBody>
      </p:sp>
    </p:spTree>
    <p:extLst>
      <p:ext uri="{BB962C8B-B14F-4D97-AF65-F5344CB8AC3E}">
        <p14:creationId xmlns:p14="http://schemas.microsoft.com/office/powerpoint/2010/main" val="22030482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211</TotalTime>
  <Words>276</Words>
  <Application>Microsoft Office PowerPoint</Application>
  <PresentationFormat>On-screen Show (4:3)</PresentationFormat>
  <Paragraphs>44</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TV CAMERA SHOTS </vt:lpstr>
      <vt:lpstr>TV Camera Shots</vt:lpstr>
      <vt:lpstr>Camera functions</vt:lpstr>
      <vt:lpstr>Movement of lens of camera</vt:lpstr>
      <vt:lpstr>Movement of lens of camera</vt:lpstr>
      <vt:lpstr>Movement of camera itself</vt:lpstr>
      <vt:lpstr>Movement of camera itself</vt:lpstr>
      <vt:lpstr>Movement of camera with tripod</vt:lpstr>
      <vt:lpstr>Movement of camera with tripod</vt:lpstr>
      <vt:lpstr>Assignment</vt:lpstr>
      <vt:lpstr>BASIC SHOTS</vt:lpstr>
      <vt:lpstr>BASIC ANGLE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TV CAMERA SHOTS</dc:title>
  <dc:creator>Sameer Mbaraka</dc:creator>
  <cp:lastModifiedBy>Sameer Mbaraka</cp:lastModifiedBy>
  <cp:revision>5</cp:revision>
  <dcterms:created xsi:type="dcterms:W3CDTF">2022-01-04T09:58:52Z</dcterms:created>
  <dcterms:modified xsi:type="dcterms:W3CDTF">2022-01-04T13:29:56Z</dcterms:modified>
</cp:coreProperties>
</file>